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0BE8DFE2-7F5D-4F00-8A21-0AC666948B29}">
          <p14:sldIdLst>
            <p14:sldId id="256"/>
            <p14:sldId id="257"/>
            <p14:sldId id="258"/>
            <p14:sldId id="259"/>
            <p14:sldId id="260"/>
            <p14:sldId id="261"/>
            <p14:sldId id="262"/>
            <p14:sldId id="263"/>
            <p14:sldId id="264"/>
            <p14:sldId id="267"/>
            <p14:sldId id="265"/>
          </p14:sldIdLst>
        </p14:section>
        <p14:section name="مقطع بدون عنوان" id="{02288957-2CCD-4991-BBFC-AAEF0B16C6D2}">
          <p14:sldIdLst>
            <p14:sldId id="26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EF7FE6B8-8D68-46B7-A405-C2FA8B2D7DE4}" type="datetimeFigureOut">
              <a:rPr lang="ar-IQ" smtClean="0"/>
              <a:t>22/11/1441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3C80EC-8076-46B1-A888-61B30A44930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EF7FE6B8-8D68-46B7-A405-C2FA8B2D7DE4}" type="datetimeFigureOut">
              <a:rPr lang="ar-IQ" smtClean="0"/>
              <a:t>22/11/1441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3C80EC-8076-46B1-A888-61B30A44930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F7FE6B8-8D68-46B7-A405-C2FA8B2D7DE4}" type="datetimeFigureOut">
              <a:rPr lang="ar-IQ" smtClean="0"/>
              <a:t>22/11/1441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3C80EC-8076-46B1-A888-61B30A449309}"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EF7FE6B8-8D68-46B7-A405-C2FA8B2D7DE4}" type="datetimeFigureOut">
              <a:rPr lang="ar-IQ" smtClean="0"/>
              <a:t>22/11/1441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3C80EC-8076-46B1-A888-61B30A449309}" type="slidenum">
              <a:rPr lang="ar-IQ" smtClean="0"/>
              <a:t>‹#›</a:t>
            </a:fld>
            <a:endParaRPr lang="ar-IQ"/>
          </a:p>
        </p:txBody>
      </p:sp>
      <p:sp>
        <p:nvSpPr>
          <p:cNvPr id="7" name="Title 6"/>
          <p:cNvSpPr>
            <a:spLocks noGrp="1"/>
          </p:cNvSpPr>
          <p:nvPr>
            <p:ph type="title"/>
          </p:nvPr>
        </p:nvSpPr>
        <p:spPr/>
        <p:txBody>
          <a:bodyPr/>
          <a:lstStyle/>
          <a:p>
            <a:r>
              <a:rPr lang="ar-SA"/>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EF7FE6B8-8D68-46B7-A405-C2FA8B2D7DE4}" type="datetimeFigureOut">
              <a:rPr lang="ar-IQ" smtClean="0"/>
              <a:t>22/11/1441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3C80EC-8076-46B1-A888-61B30A44930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5" name="Date Placeholder 4"/>
          <p:cNvSpPr>
            <a:spLocks noGrp="1"/>
          </p:cNvSpPr>
          <p:nvPr>
            <p:ph type="dt" sz="half" idx="10"/>
          </p:nvPr>
        </p:nvSpPr>
        <p:spPr/>
        <p:txBody>
          <a:bodyPr/>
          <a:lstStyle/>
          <a:p>
            <a:fld id="{EF7FE6B8-8D68-46B7-A405-C2FA8B2D7DE4}" type="datetimeFigureOut">
              <a:rPr lang="ar-IQ" smtClean="0"/>
              <a:t>22/11/1441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E3C80EC-8076-46B1-A888-61B30A449309}"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EF7FE6B8-8D68-46B7-A405-C2FA8B2D7DE4}" type="datetimeFigureOut">
              <a:rPr lang="ar-IQ" smtClean="0"/>
              <a:t>22/11/1441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E3C80EC-8076-46B1-A888-61B30A44930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fld id="{EF7FE6B8-8D68-46B7-A405-C2FA8B2D7DE4}" type="datetimeFigureOut">
              <a:rPr lang="ar-IQ" smtClean="0"/>
              <a:t>22/11/1441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E3C80EC-8076-46B1-A888-61B30A44930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F7FE6B8-8D68-46B7-A405-C2FA8B2D7DE4}" type="datetimeFigureOut">
              <a:rPr lang="ar-IQ" smtClean="0"/>
              <a:t>22/11/1441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E3C80EC-8076-46B1-A888-61B30A44930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F7FE6B8-8D68-46B7-A405-C2FA8B2D7DE4}" type="datetimeFigureOut">
              <a:rPr lang="ar-IQ" smtClean="0"/>
              <a:t>22/11/1441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E3C80EC-8076-46B1-A888-61B30A449309}"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EF7FE6B8-8D68-46B7-A405-C2FA8B2D7DE4}" type="datetimeFigureOut">
              <a:rPr lang="ar-IQ" smtClean="0"/>
              <a:t>22/11/1441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E3C80EC-8076-46B1-A888-61B30A449309}"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F7FE6B8-8D68-46B7-A405-C2FA8B2D7DE4}" type="datetimeFigureOut">
              <a:rPr lang="ar-IQ" smtClean="0"/>
              <a:t>22/11/1441</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E3C80EC-8076-46B1-A888-61B30A449309}"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9.jp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jp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6.jp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7.jp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64704"/>
            <a:ext cx="7772400" cy="2835747"/>
          </a:xfrm>
        </p:spPr>
        <p:txBody>
          <a:bodyPr/>
          <a:lstStyle/>
          <a:p>
            <a:r>
              <a:rPr lang="ar-IQ" sz="8000" b="1" u="sng" dirty="0">
                <a:solidFill>
                  <a:schemeClr val="tx2"/>
                </a:solidFill>
              </a:rPr>
              <a:t>أسماك الزينة</a:t>
            </a:r>
            <a:br>
              <a:rPr lang="ar-IQ" sz="8000" b="1" dirty="0">
                <a:solidFill>
                  <a:schemeClr val="tx2"/>
                </a:solidFill>
              </a:rPr>
            </a:br>
            <a:br>
              <a:rPr lang="ar-IQ" b="1" dirty="0">
                <a:solidFill>
                  <a:schemeClr val="tx2"/>
                </a:solidFill>
              </a:rPr>
            </a:br>
            <a:r>
              <a:rPr lang="ar-IQ" sz="3600" b="1" dirty="0">
                <a:solidFill>
                  <a:schemeClr val="accent2">
                    <a:lumMod val="50000"/>
                  </a:schemeClr>
                </a:solidFill>
                <a:effectLst>
                  <a:outerShdw blurRad="38100" dist="38100" dir="2700000" algn="tl">
                    <a:srgbClr val="000000">
                      <a:alpha val="43137"/>
                    </a:srgbClr>
                  </a:outerShdw>
                </a:effectLst>
              </a:rPr>
              <a:t>أ.م.د. صلاح مهدي نجم</a:t>
            </a:r>
          </a:p>
        </p:txBody>
      </p:sp>
      <p:sp>
        <p:nvSpPr>
          <p:cNvPr id="3" name="عنوان فرعي 2"/>
          <p:cNvSpPr>
            <a:spLocks noGrp="1"/>
          </p:cNvSpPr>
          <p:nvPr>
            <p:ph type="subTitle" idx="1"/>
          </p:nvPr>
        </p:nvSpPr>
        <p:spPr>
          <a:xfrm>
            <a:off x="1403648" y="4221088"/>
            <a:ext cx="6400800" cy="1473200"/>
          </a:xfrm>
        </p:spPr>
        <p:txBody>
          <a:bodyPr>
            <a:noAutofit/>
          </a:bodyPr>
          <a:lstStyle/>
          <a:p>
            <a:r>
              <a:rPr lang="ar-IQ" sz="2800" b="1" dirty="0">
                <a:solidFill>
                  <a:schemeClr val="tx2">
                    <a:lumMod val="50000"/>
                  </a:schemeClr>
                </a:solidFill>
              </a:rPr>
              <a:t>لطلبة المرحلة الثانية</a:t>
            </a:r>
          </a:p>
          <a:p>
            <a:r>
              <a:rPr lang="ar-IQ" sz="2800" b="1" dirty="0">
                <a:solidFill>
                  <a:schemeClr val="tx2">
                    <a:lumMod val="50000"/>
                  </a:schemeClr>
                </a:solidFill>
              </a:rPr>
              <a:t>قسم الاسماك والثروة البحرية</a:t>
            </a:r>
          </a:p>
          <a:p>
            <a:r>
              <a:rPr lang="ar-IQ" sz="2800" b="1" dirty="0">
                <a:solidFill>
                  <a:schemeClr val="tx2">
                    <a:lumMod val="50000"/>
                  </a:schemeClr>
                </a:solidFill>
              </a:rPr>
              <a:t>2020م</a:t>
            </a:r>
          </a:p>
        </p:txBody>
      </p:sp>
      <p:pic>
        <p:nvPicPr>
          <p:cNvPr id="1026" name="Picture 2" descr="C:\Users\Dell\Desktop\11.jpg"/>
          <p:cNvPicPr>
            <a:picLocks noChangeAspect="1" noChangeArrowheads="1"/>
          </p:cNvPicPr>
          <p:nvPr/>
        </p:nvPicPr>
        <p:blipFill rotWithShape="1">
          <a:blip r:embed="rId2">
            <a:extLst>
              <a:ext uri="{28A0092B-C50C-407E-A947-70E740481C1C}">
                <a14:useLocalDpi xmlns:a14="http://schemas.microsoft.com/office/drawing/2010/main" val="0"/>
              </a:ext>
            </a:extLst>
          </a:blip>
          <a:srcRect l="13696" r="10592"/>
          <a:stretch/>
        </p:blipFill>
        <p:spPr bwMode="auto">
          <a:xfrm>
            <a:off x="251520" y="2277468"/>
            <a:ext cx="2088232" cy="136755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ell\Desktop\12.jpg"/>
          <p:cNvPicPr>
            <a:picLocks noChangeAspect="1" noChangeArrowheads="1"/>
          </p:cNvPicPr>
          <p:nvPr/>
        </p:nvPicPr>
        <p:blipFill rotWithShape="1">
          <a:blip r:embed="rId3">
            <a:extLst>
              <a:ext uri="{28A0092B-C50C-407E-A947-70E740481C1C}">
                <a14:useLocalDpi xmlns:a14="http://schemas.microsoft.com/office/drawing/2010/main" val="0"/>
              </a:ext>
            </a:extLst>
          </a:blip>
          <a:srcRect l="18767" r="15004"/>
          <a:stretch/>
        </p:blipFill>
        <p:spPr bwMode="auto">
          <a:xfrm>
            <a:off x="6804248" y="1124744"/>
            <a:ext cx="2001281"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7277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7" y="1700213"/>
            <a:ext cx="6192688" cy="4425950"/>
          </a:xfrm>
        </p:spPr>
      </p:pic>
      <p:sp>
        <p:nvSpPr>
          <p:cNvPr id="3" name="عنوان 2"/>
          <p:cNvSpPr>
            <a:spLocks noGrp="1"/>
          </p:cNvSpPr>
          <p:nvPr>
            <p:ph type="title"/>
          </p:nvPr>
        </p:nvSpPr>
        <p:spPr/>
        <p:txBody>
          <a:bodyPr/>
          <a:lstStyle/>
          <a:p>
            <a:r>
              <a:rPr lang="ar-IQ" b="1" dirty="0">
                <a:solidFill>
                  <a:schemeClr val="tx2">
                    <a:lumMod val="75000"/>
                  </a:schemeClr>
                </a:solidFill>
                <a:effectLst>
                  <a:outerShdw blurRad="38100" dist="38100" dir="2700000" algn="tl">
                    <a:srgbClr val="000000">
                      <a:alpha val="43137"/>
                    </a:srgbClr>
                  </a:outerShdw>
                </a:effectLst>
              </a:rPr>
              <a:t>أنواع مختلفة من أغذية أسماك الزينة</a:t>
            </a:r>
          </a:p>
        </p:txBody>
      </p:sp>
    </p:spTree>
    <p:extLst>
      <p:ext uri="{BB962C8B-B14F-4D97-AF65-F5344CB8AC3E}">
        <p14:creationId xmlns:p14="http://schemas.microsoft.com/office/powerpoint/2010/main" val="2081676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3" y="1556792"/>
            <a:ext cx="8136904" cy="4569371"/>
          </a:xfrm>
        </p:spPr>
        <p:txBody>
          <a:bodyPr>
            <a:normAutofit/>
          </a:bodyPr>
          <a:lstStyle/>
          <a:p>
            <a:pPr algn="just"/>
            <a:r>
              <a:rPr lang="ar-IQ" sz="3000" dirty="0"/>
              <a:t>الاسماك الصغيرة الولودة يمكن اكثارها بسهولة في الاحواض سواء بتوفير حاضنات صناعية للصغار او طبيعية كالنباتات المائية التي تفيد ايضا كأعشاش تكاثر لبعض الاسماك البيوضة.</a:t>
            </a:r>
          </a:p>
          <a:p>
            <a:pPr algn="just"/>
            <a:r>
              <a:rPr lang="ar-IQ" sz="3000" dirty="0"/>
              <a:t>ويتمكن العديد من المربين المبتدئين من عزل الصغار ورعايتها فور ولادتها ولكن البغض الاخر من الاسماك وخاصة البيوضة سوف تحتاج الى احواض اكبر ونباتات مائية اكثر لذلك يتم اكثارها في احواض ترابية او اسمنتية او من الفايبر جلاس.</a:t>
            </a:r>
          </a:p>
          <a:p>
            <a:pPr algn="just"/>
            <a:r>
              <a:rPr lang="ar-IQ" sz="3000" dirty="0"/>
              <a:t>ورغم انه ليس شرطا اساسيا لكن التكاثر في الاحواض يعتبر صفة مهمة لانتشار تربية الانواع مثل الجوبي والمولي.</a:t>
            </a:r>
          </a:p>
        </p:txBody>
      </p:sp>
      <p:sp>
        <p:nvSpPr>
          <p:cNvPr id="3" name="عنوان 2"/>
          <p:cNvSpPr>
            <a:spLocks noGrp="1"/>
          </p:cNvSpPr>
          <p:nvPr>
            <p:ph type="title"/>
          </p:nvPr>
        </p:nvSpPr>
        <p:spPr/>
        <p:txBody>
          <a:bodyPr/>
          <a:lstStyle/>
          <a:p>
            <a:r>
              <a:rPr lang="ar-IQ" b="1" dirty="0">
                <a:solidFill>
                  <a:schemeClr val="tx2">
                    <a:lumMod val="75000"/>
                  </a:schemeClr>
                </a:solidFill>
                <a:effectLst>
                  <a:outerShdw blurRad="38100" dist="38100" dir="2700000" algn="tl">
                    <a:srgbClr val="000000">
                      <a:alpha val="43137"/>
                    </a:srgbClr>
                  </a:outerShdw>
                </a:effectLst>
              </a:rPr>
              <a:t>5- التكاثر في الاحواض</a:t>
            </a:r>
          </a:p>
        </p:txBody>
      </p:sp>
    </p:spTree>
    <p:extLst>
      <p:ext uri="{BB962C8B-B14F-4D97-AF65-F5344CB8AC3E}">
        <p14:creationId xmlns:p14="http://schemas.microsoft.com/office/powerpoint/2010/main" val="1406279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5" y="1484784"/>
            <a:ext cx="8064896" cy="4641379"/>
          </a:xfrm>
        </p:spPr>
        <p:txBody>
          <a:bodyPr>
            <a:normAutofit/>
          </a:bodyPr>
          <a:lstStyle/>
          <a:p>
            <a:pPr algn="just"/>
            <a:r>
              <a:rPr lang="ar-IQ" sz="3000" dirty="0"/>
              <a:t>ان بيئة الحوض وبسبب الازدحام والتنفس وبقايا الغذاء غير المتناول وكذلك التنافس والاحتكاك بي الاسماك يمكن ان تشكل وسطا مسببا للإجهاد من جهة وناقلا للأمراض والطفيليات من جهة اخرى.</a:t>
            </a:r>
          </a:p>
          <a:p>
            <a:pPr algn="just"/>
            <a:r>
              <a:rPr lang="ar-IQ" sz="3000" dirty="0"/>
              <a:t>ورغم توفر مواد التعقيم والادوية والعلاجات لكن يفضل ان تمتلك اسماك الزينة درجة معينة من المقاومة لتتحمل العيش في مثل هذه الظروف دون ان تتعرض للنفوق بسرعة وتعطي مجالا للمربي من اجل ملاحظتها ومعالجتها وانقاذها، مع التأكيد على تعقيم كل شيء قبل وضعه في الحوض حتى الاسماك.</a:t>
            </a:r>
          </a:p>
        </p:txBody>
      </p:sp>
      <p:sp>
        <p:nvSpPr>
          <p:cNvPr id="3" name="عنوان 2"/>
          <p:cNvSpPr>
            <a:spLocks noGrp="1"/>
          </p:cNvSpPr>
          <p:nvPr>
            <p:ph type="title"/>
          </p:nvPr>
        </p:nvSpPr>
        <p:spPr/>
        <p:txBody>
          <a:bodyPr/>
          <a:lstStyle/>
          <a:p>
            <a:r>
              <a:rPr lang="ar-IQ" b="1" dirty="0">
                <a:solidFill>
                  <a:schemeClr val="tx2">
                    <a:lumMod val="75000"/>
                  </a:schemeClr>
                </a:solidFill>
                <a:effectLst>
                  <a:outerShdw blurRad="38100" dist="38100" dir="2700000" algn="tl">
                    <a:srgbClr val="000000">
                      <a:alpha val="43137"/>
                    </a:srgbClr>
                  </a:outerShdw>
                </a:effectLst>
              </a:rPr>
              <a:t>6- مقاومة الامراض والطفيليات</a:t>
            </a:r>
          </a:p>
        </p:txBody>
      </p:sp>
    </p:spTree>
    <p:extLst>
      <p:ext uri="{BB962C8B-B14F-4D97-AF65-F5344CB8AC3E}">
        <p14:creationId xmlns:p14="http://schemas.microsoft.com/office/powerpoint/2010/main" val="94024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72067" y="1412776"/>
            <a:ext cx="7408333" cy="4713387"/>
          </a:xfrm>
        </p:spPr>
        <p:txBody>
          <a:bodyPr/>
          <a:lstStyle/>
          <a:p>
            <a:pPr algn="just">
              <a:buFontTx/>
              <a:buChar char="-"/>
            </a:pPr>
            <a:r>
              <a:rPr lang="ar-IQ" b="1" dirty="0">
                <a:solidFill>
                  <a:schemeClr val="tx2">
                    <a:lumMod val="50000"/>
                  </a:schemeClr>
                </a:solidFill>
              </a:rPr>
              <a:t>من بين حوالي 33 ألف نوع مكتشف لحد الان من الاسماك في المياه العذبة والمالحة، توجد بضعة مئات فقط من الاسماك التي تصلح لتربيتها كأسماك زينة.</a:t>
            </a:r>
          </a:p>
          <a:p>
            <a:pPr algn="just">
              <a:buFontTx/>
              <a:buChar char="-"/>
            </a:pPr>
            <a:r>
              <a:rPr lang="ar-IQ" b="1" dirty="0">
                <a:solidFill>
                  <a:schemeClr val="tx2">
                    <a:lumMod val="50000"/>
                  </a:schemeClr>
                </a:solidFill>
              </a:rPr>
              <a:t>ويجب ان تتوفر في الاسماك شروط معينة لكي تعتبر اسماك زينة منها شروط اساسية لا يمكن الاستغناء عنها وشروط اخرى غير اساسية يفضل وجودها ولكن ربما يمكن الاستغناء عنها ببدائل معينة.</a:t>
            </a:r>
          </a:p>
          <a:p>
            <a:pPr algn="just">
              <a:buFontTx/>
              <a:buChar char="-"/>
            </a:pPr>
            <a:r>
              <a:rPr lang="ar-IQ" b="1" dirty="0">
                <a:solidFill>
                  <a:schemeClr val="tx2">
                    <a:lumMod val="50000"/>
                  </a:schemeClr>
                </a:solidFill>
              </a:rPr>
              <a:t>وسوف نستعرض في هذه المحاضرة المواصفات والشروط وتتضمن:</a:t>
            </a:r>
          </a:p>
          <a:p>
            <a:pPr algn="just">
              <a:buFontTx/>
              <a:buChar char="-"/>
            </a:pPr>
            <a:r>
              <a:rPr lang="ar-IQ" b="1" dirty="0">
                <a:solidFill>
                  <a:schemeClr val="tx2">
                    <a:lumMod val="50000"/>
                  </a:schemeClr>
                </a:solidFill>
              </a:rPr>
              <a:t>الاساسية: الجمالية ، الحجم ، التكيف لظروف الاحواض</a:t>
            </a:r>
          </a:p>
          <a:p>
            <a:pPr algn="just">
              <a:buFontTx/>
              <a:buChar char="-"/>
            </a:pPr>
            <a:r>
              <a:rPr lang="ar-IQ" b="1" dirty="0">
                <a:solidFill>
                  <a:schemeClr val="tx2">
                    <a:lumMod val="50000"/>
                  </a:schemeClr>
                </a:solidFill>
              </a:rPr>
              <a:t>غير الاساسية: تناول الغذاء الصناعي، التكاثر في الاحواض، مقاومة الامراض والطفيليات</a:t>
            </a:r>
          </a:p>
        </p:txBody>
      </p:sp>
      <p:sp>
        <p:nvSpPr>
          <p:cNvPr id="3" name="عنوان 2"/>
          <p:cNvSpPr>
            <a:spLocks noGrp="1"/>
          </p:cNvSpPr>
          <p:nvPr>
            <p:ph type="title"/>
          </p:nvPr>
        </p:nvSpPr>
        <p:spPr/>
        <p:txBody>
          <a:bodyPr>
            <a:normAutofit/>
          </a:bodyPr>
          <a:lstStyle/>
          <a:p>
            <a:r>
              <a:rPr lang="ar-IQ" sz="6000" b="1" dirty="0">
                <a:solidFill>
                  <a:schemeClr val="tx2">
                    <a:lumMod val="50000"/>
                  </a:schemeClr>
                </a:solidFill>
                <a:effectLst>
                  <a:outerShdw blurRad="38100" dist="38100" dir="2700000" algn="tl">
                    <a:srgbClr val="000000">
                      <a:alpha val="43137"/>
                    </a:srgbClr>
                  </a:outerShdw>
                </a:effectLst>
              </a:rPr>
              <a:t>مواصفات أسماك الزينة</a:t>
            </a:r>
          </a:p>
        </p:txBody>
      </p:sp>
    </p:spTree>
    <p:extLst>
      <p:ext uri="{BB962C8B-B14F-4D97-AF65-F5344CB8AC3E}">
        <p14:creationId xmlns:p14="http://schemas.microsoft.com/office/powerpoint/2010/main" val="241134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72067" y="1556792"/>
            <a:ext cx="7408333" cy="4569371"/>
          </a:xfrm>
        </p:spPr>
        <p:txBody>
          <a:bodyPr>
            <a:normAutofit/>
          </a:bodyPr>
          <a:lstStyle/>
          <a:p>
            <a:pPr marL="0" indent="0" algn="just">
              <a:buNone/>
            </a:pPr>
            <a:r>
              <a:rPr lang="ar-IQ" sz="3600" b="1" dirty="0"/>
              <a:t>الجمالية صفة أساسية يجب توفرها في اي نوع يختار كأسماك زينة، فلا يمكن تربية سمكة زينة ما لم تمتلك جانبا من الجمالية سواء في الالوان الزاهية والشكل الغريب للجسم والزعانف وهو الشائع أو في السلوك مثل بناء الاعشاش من الفقاعات كما في سمك المقاتل السيامي والعديد من السلوكيات في السباحة التي تشبه الحركات الراقصة وغيرها.</a:t>
            </a:r>
          </a:p>
        </p:txBody>
      </p:sp>
      <p:sp>
        <p:nvSpPr>
          <p:cNvPr id="3" name="عنوان 2"/>
          <p:cNvSpPr>
            <a:spLocks noGrp="1"/>
          </p:cNvSpPr>
          <p:nvPr>
            <p:ph type="title"/>
          </p:nvPr>
        </p:nvSpPr>
        <p:spPr/>
        <p:txBody>
          <a:bodyPr/>
          <a:lstStyle/>
          <a:p>
            <a:r>
              <a:rPr lang="ar-IQ" b="1" dirty="0">
                <a:solidFill>
                  <a:schemeClr val="bg2">
                    <a:lumMod val="10000"/>
                  </a:schemeClr>
                </a:solidFill>
                <a:effectLst>
                  <a:outerShdw blurRad="38100" dist="38100" dir="2700000" algn="tl">
                    <a:srgbClr val="000000">
                      <a:alpha val="43137"/>
                    </a:srgbClr>
                  </a:outerShdw>
                </a:effectLst>
              </a:rPr>
              <a:t>1- الجمالية</a:t>
            </a:r>
          </a:p>
        </p:txBody>
      </p:sp>
    </p:spTree>
    <p:extLst>
      <p:ext uri="{BB962C8B-B14F-4D97-AF65-F5344CB8AC3E}">
        <p14:creationId xmlns:p14="http://schemas.microsoft.com/office/powerpoint/2010/main" val="402081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1484784"/>
            <a:ext cx="4801939" cy="2448272"/>
          </a:xfrm>
        </p:spPr>
      </p:pic>
      <p:sp>
        <p:nvSpPr>
          <p:cNvPr id="3" name="عنوان 2"/>
          <p:cNvSpPr>
            <a:spLocks noGrp="1"/>
          </p:cNvSpPr>
          <p:nvPr>
            <p:ph type="title"/>
          </p:nvPr>
        </p:nvSpPr>
        <p:spPr/>
        <p:txBody>
          <a:bodyPr/>
          <a:lstStyle/>
          <a:p>
            <a:r>
              <a:rPr lang="ar-IQ" b="1" dirty="0">
                <a:solidFill>
                  <a:schemeClr val="tx2">
                    <a:lumMod val="50000"/>
                  </a:schemeClr>
                </a:solidFill>
                <a:effectLst>
                  <a:outerShdw blurRad="38100" dist="38100" dir="2700000" algn="tl">
                    <a:srgbClr val="000000">
                      <a:alpha val="43137"/>
                    </a:srgbClr>
                  </a:outerShdw>
                </a:effectLst>
              </a:rPr>
              <a:t>جمالية الشكل والسلوك</a:t>
            </a:r>
          </a:p>
        </p:txBody>
      </p:sp>
      <p:pic>
        <p:nvPicPr>
          <p:cNvPr id="1026" name="Picture 2" descr="C:\Users\Dell\Desktop\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3933056"/>
            <a:ext cx="4841304"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722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72067" y="1700808"/>
            <a:ext cx="7408333" cy="4425355"/>
          </a:xfrm>
        </p:spPr>
        <p:txBody>
          <a:bodyPr>
            <a:noAutofit/>
          </a:bodyPr>
          <a:lstStyle/>
          <a:p>
            <a:pPr marL="0" indent="0" algn="just">
              <a:buNone/>
            </a:pPr>
            <a:r>
              <a:rPr lang="ar-IQ" sz="2800" b="1" dirty="0">
                <a:solidFill>
                  <a:schemeClr val="tx2">
                    <a:lumMod val="50000"/>
                  </a:schemeClr>
                </a:solidFill>
              </a:rPr>
              <a:t>يجب ان يتناسب حجم الاسماك مع حجم الحوض لذلك يتم اختيار انواع صغيرة الحجم مثل الجوبي والمولي أو متوسطة الحجم مثل السمك الذهبي او السمك الملائكي.</a:t>
            </a:r>
          </a:p>
          <a:p>
            <a:pPr marL="0" indent="0" algn="just">
              <a:buNone/>
            </a:pPr>
            <a:r>
              <a:rPr lang="ar-IQ" sz="2800" b="1" dirty="0">
                <a:solidFill>
                  <a:schemeClr val="tx2">
                    <a:lumMod val="50000"/>
                  </a:schemeClr>
                </a:solidFill>
              </a:rPr>
              <a:t>ان للأحواض مقدرة محدودة على احتواء الاسماك بسبب قلة الاوكسجين وضيق المساحة وكقاعدة عامة يمكن وضع 1 سم او 1 غرام من وزن السمك لكل لتر ماء في الحوض وهذا يعني ان حوض متوسط قياس 30 في 30 في 60 سم بحجم ماء حوالي 50 لتر سوف يستوعب 50 سمكة بطول 1 سم او 25 سمكة بطول 2 سم او 10 سمكات بطول 10 سم وهكذا</a:t>
            </a:r>
          </a:p>
        </p:txBody>
      </p:sp>
      <p:sp>
        <p:nvSpPr>
          <p:cNvPr id="3" name="عنوان 2"/>
          <p:cNvSpPr>
            <a:spLocks noGrp="1"/>
          </p:cNvSpPr>
          <p:nvPr>
            <p:ph type="title"/>
          </p:nvPr>
        </p:nvSpPr>
        <p:spPr/>
        <p:txBody>
          <a:bodyPr/>
          <a:lstStyle/>
          <a:p>
            <a:r>
              <a:rPr lang="ar-IQ" b="1" dirty="0">
                <a:solidFill>
                  <a:schemeClr val="bg2">
                    <a:lumMod val="25000"/>
                  </a:schemeClr>
                </a:solidFill>
                <a:effectLst>
                  <a:outerShdw blurRad="38100" dist="38100" dir="2700000" algn="tl">
                    <a:srgbClr val="000000">
                      <a:alpha val="43137"/>
                    </a:srgbClr>
                  </a:outerShdw>
                </a:effectLst>
              </a:rPr>
              <a:t>2- الحجم</a:t>
            </a:r>
          </a:p>
        </p:txBody>
      </p:sp>
    </p:spTree>
    <p:extLst>
      <p:ext uri="{BB962C8B-B14F-4D97-AF65-F5344CB8AC3E}">
        <p14:creationId xmlns:p14="http://schemas.microsoft.com/office/powerpoint/2010/main" val="2517797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1628800"/>
            <a:ext cx="7460183" cy="4392587"/>
          </a:xfrm>
        </p:spPr>
      </p:pic>
      <p:sp>
        <p:nvSpPr>
          <p:cNvPr id="3" name="عنوان 2"/>
          <p:cNvSpPr>
            <a:spLocks noGrp="1"/>
          </p:cNvSpPr>
          <p:nvPr>
            <p:ph type="title"/>
          </p:nvPr>
        </p:nvSpPr>
        <p:spPr/>
        <p:txBody>
          <a:bodyPr/>
          <a:lstStyle/>
          <a:p>
            <a:r>
              <a:rPr lang="ar-IQ" b="1" dirty="0">
                <a:solidFill>
                  <a:schemeClr val="bg2">
                    <a:lumMod val="25000"/>
                  </a:schemeClr>
                </a:solidFill>
                <a:effectLst>
                  <a:outerShdw blurRad="38100" dist="38100" dir="2700000" algn="tl">
                    <a:srgbClr val="000000">
                      <a:alpha val="43137"/>
                    </a:srgbClr>
                  </a:outerShdw>
                </a:effectLst>
              </a:rPr>
              <a:t>أسماك زينة صغيرة الحجم</a:t>
            </a:r>
          </a:p>
        </p:txBody>
      </p:sp>
    </p:spTree>
    <p:extLst>
      <p:ext uri="{BB962C8B-B14F-4D97-AF65-F5344CB8AC3E}">
        <p14:creationId xmlns:p14="http://schemas.microsoft.com/office/powerpoint/2010/main" val="2655503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1" y="1813024"/>
            <a:ext cx="6048673" cy="2048024"/>
          </a:xfrm>
        </p:spPr>
      </p:pic>
      <p:sp>
        <p:nvSpPr>
          <p:cNvPr id="3" name="عنوان 2"/>
          <p:cNvSpPr>
            <a:spLocks noGrp="1"/>
          </p:cNvSpPr>
          <p:nvPr>
            <p:ph type="title"/>
          </p:nvPr>
        </p:nvSpPr>
        <p:spPr/>
        <p:txBody>
          <a:bodyPr/>
          <a:lstStyle/>
          <a:p>
            <a:r>
              <a:rPr lang="ar-IQ" b="1" dirty="0">
                <a:solidFill>
                  <a:schemeClr val="bg2">
                    <a:lumMod val="25000"/>
                  </a:schemeClr>
                </a:solidFill>
                <a:effectLst>
                  <a:outerShdw blurRad="38100" dist="38100" dir="2700000" algn="tl">
                    <a:srgbClr val="000000">
                      <a:alpha val="43137"/>
                    </a:srgbClr>
                  </a:outerShdw>
                </a:effectLst>
              </a:rPr>
              <a:t>أسماك زينة متوسطة الحجم</a:t>
            </a:r>
          </a:p>
        </p:txBody>
      </p:sp>
      <p:pic>
        <p:nvPicPr>
          <p:cNvPr id="2050" name="Picture 2" descr="C:\Users\Dell\Desktop\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3933056"/>
            <a:ext cx="7077075" cy="2501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767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72067" y="1412776"/>
            <a:ext cx="7408333" cy="4713387"/>
          </a:xfrm>
        </p:spPr>
        <p:txBody>
          <a:bodyPr>
            <a:noAutofit/>
          </a:bodyPr>
          <a:lstStyle/>
          <a:p>
            <a:pPr marL="0" indent="0" algn="just">
              <a:buNone/>
            </a:pPr>
            <a:r>
              <a:rPr lang="ar-IQ" sz="3200" b="1" dirty="0">
                <a:solidFill>
                  <a:schemeClr val="tx2">
                    <a:lumMod val="50000"/>
                  </a:schemeClr>
                </a:solidFill>
              </a:rPr>
              <a:t>ان الحوض هو بيئة مصغرة بفضل وسائل التهوية والترشيح والاضاءة لكنه لن يشبه البيئة الطبيعية ويعاني من تقلبات الحرارة ونقص الاوكسجين مثلا عند انقطاع الكهرباء او عدم التنظيف وتلوث الماء وغيرها.</a:t>
            </a:r>
          </a:p>
          <a:p>
            <a:pPr marL="0" indent="0" algn="just">
              <a:buNone/>
            </a:pPr>
            <a:r>
              <a:rPr lang="ar-IQ" sz="3200" b="1" dirty="0">
                <a:solidFill>
                  <a:schemeClr val="tx2">
                    <a:lumMod val="50000"/>
                  </a:schemeClr>
                </a:solidFill>
              </a:rPr>
              <a:t>لذا من الشروط الاساسية لأسماك الزينة هو التكيف مع ظروف التربية في الاحواض وتحمل التقلبات في العوامل المختلفة الفيزيائية والكيميائية. أما الانواع الحساسة فنكون تربيتها صعبة جدا على المبتدئين وربما تنجح عند من لديه خبرة وامكانيات متقدمة.</a:t>
            </a:r>
          </a:p>
        </p:txBody>
      </p:sp>
      <p:sp>
        <p:nvSpPr>
          <p:cNvPr id="3" name="عنوان 2"/>
          <p:cNvSpPr>
            <a:spLocks noGrp="1"/>
          </p:cNvSpPr>
          <p:nvPr>
            <p:ph type="title"/>
          </p:nvPr>
        </p:nvSpPr>
        <p:spPr/>
        <p:txBody>
          <a:bodyPr/>
          <a:lstStyle/>
          <a:p>
            <a:r>
              <a:rPr lang="ar-IQ" b="1" dirty="0">
                <a:solidFill>
                  <a:schemeClr val="tx2">
                    <a:lumMod val="50000"/>
                  </a:schemeClr>
                </a:solidFill>
                <a:effectLst>
                  <a:outerShdw blurRad="38100" dist="38100" dir="2700000" algn="tl">
                    <a:srgbClr val="000000">
                      <a:alpha val="43137"/>
                    </a:srgbClr>
                  </a:outerShdw>
                </a:effectLst>
              </a:rPr>
              <a:t>3- التكيف لظروف الاحواض</a:t>
            </a:r>
          </a:p>
        </p:txBody>
      </p:sp>
    </p:spTree>
    <p:extLst>
      <p:ext uri="{BB962C8B-B14F-4D97-AF65-F5344CB8AC3E}">
        <p14:creationId xmlns:p14="http://schemas.microsoft.com/office/powerpoint/2010/main" val="1561369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3" y="1700808"/>
            <a:ext cx="8136904" cy="4425355"/>
          </a:xfrm>
        </p:spPr>
        <p:txBody>
          <a:bodyPr>
            <a:normAutofit fontScale="92500"/>
          </a:bodyPr>
          <a:lstStyle/>
          <a:p>
            <a:pPr algn="just"/>
            <a:r>
              <a:rPr lang="ar-IQ" sz="3600" dirty="0"/>
              <a:t>لا تتوفر الاغذية الطبيعية أو الحية طوال السنة وربما يكون العثور عليها صعبا مثل الديدان أو يرقات الحشرات والقشريات وصغار الاسماك وغيرها والتي ربما يمكن توفيرها في مواسم معينة لتكون غذاء طبيعيا للأنواع المفترسة بشكل خاص وهذا يمثل صعوبة للمربي. لذا فان افضل الانواع هي التي تتغذى على مجموعة واسعة من الاغذية المتوفرة بضمنها الغذاء الصناعي رغم ان هذا ليس شرطا اساسيا جدا للتربية لدى البعض.</a:t>
            </a:r>
          </a:p>
        </p:txBody>
      </p:sp>
      <p:sp>
        <p:nvSpPr>
          <p:cNvPr id="3" name="عنوان 2"/>
          <p:cNvSpPr>
            <a:spLocks noGrp="1"/>
          </p:cNvSpPr>
          <p:nvPr>
            <p:ph type="title"/>
          </p:nvPr>
        </p:nvSpPr>
        <p:spPr/>
        <p:txBody>
          <a:bodyPr/>
          <a:lstStyle/>
          <a:p>
            <a:r>
              <a:rPr lang="ar-IQ" b="1" dirty="0">
                <a:solidFill>
                  <a:schemeClr val="tx2">
                    <a:lumMod val="75000"/>
                  </a:schemeClr>
                </a:solidFill>
                <a:effectLst>
                  <a:outerShdw blurRad="38100" dist="38100" dir="2700000" algn="tl">
                    <a:srgbClr val="000000">
                      <a:alpha val="43137"/>
                    </a:srgbClr>
                  </a:outerShdw>
                </a:effectLst>
              </a:rPr>
              <a:t>4- تناول الغذاء الصناعي</a:t>
            </a:r>
          </a:p>
        </p:txBody>
      </p:sp>
    </p:spTree>
    <p:extLst>
      <p:ext uri="{BB962C8B-B14F-4D97-AF65-F5344CB8AC3E}">
        <p14:creationId xmlns:p14="http://schemas.microsoft.com/office/powerpoint/2010/main" val="34363434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11369453</TotalTime>
  <Words>594</Words>
  <Application>Microsoft Office PowerPoint</Application>
  <PresentationFormat>عرض على الشاشة (4:3)</PresentationFormat>
  <Paragraphs>31</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شكل موجة</vt:lpstr>
      <vt:lpstr>أسماك الزينة  أ.م.د. صلاح مهدي نجم</vt:lpstr>
      <vt:lpstr>مواصفات أسماك الزينة</vt:lpstr>
      <vt:lpstr>1- الجمالية</vt:lpstr>
      <vt:lpstr>جمالية الشكل والسلوك</vt:lpstr>
      <vt:lpstr>2- الحجم</vt:lpstr>
      <vt:lpstr>أسماك زينة صغيرة الحجم</vt:lpstr>
      <vt:lpstr>أسماك زينة متوسطة الحجم</vt:lpstr>
      <vt:lpstr>3- التكيف لظروف الاحواض</vt:lpstr>
      <vt:lpstr>4- تناول الغذاء الصناعي</vt:lpstr>
      <vt:lpstr>أنواع مختلفة من أغذية أسماك الزينة</vt:lpstr>
      <vt:lpstr>5- التكاثر في الاحواض</vt:lpstr>
      <vt:lpstr>6- مقاومة الامراض والطفيليات</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أسماك الزينة  أ.م.د. صلاح مهدي نجم</dc:title>
  <dc:creator>DR.Salah M. Najim</dc:creator>
  <cp:lastModifiedBy>9647817225475</cp:lastModifiedBy>
  <cp:revision>25</cp:revision>
  <dcterms:created xsi:type="dcterms:W3CDTF">2009-08-19T21:04:44Z</dcterms:created>
  <dcterms:modified xsi:type="dcterms:W3CDTF">2020-07-12T09:43:55Z</dcterms:modified>
</cp:coreProperties>
</file>